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varScale="1">
        <p:scale>
          <a:sx n="102" d="100"/>
          <a:sy n="102" d="100"/>
        </p:scale>
        <p:origin x="2100" y="108"/>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22/07/2022</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extLst>
      <p:ext uri="{BB962C8B-B14F-4D97-AF65-F5344CB8AC3E}">
        <p14:creationId xmlns:p14="http://schemas.microsoft.com/office/powerpoint/2010/main" val="2448284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extLst>
      <p:ext uri="{BB962C8B-B14F-4D97-AF65-F5344CB8AC3E}">
        <p14:creationId xmlns:p14="http://schemas.microsoft.com/office/powerpoint/2010/main" val="228934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22/07/2022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22/07/2022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22/07/2022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22/07/2022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22/07/2022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22/07/2022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22/07/2022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22/07/2022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22/07/2022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22/07/2022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22/07/2022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22/07/2022</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smtClean="0"/>
              <a:t>2022/2023</a:t>
            </a:r>
            <a:endParaRPr lang="fr-FR" sz="1400" b="1" dirty="0" smtClean="0"/>
          </a:p>
          <a:p>
            <a:pPr algn="ctr"/>
            <a:r>
              <a:rPr lang="fr-FR" sz="1400" b="1" dirty="0" smtClean="0"/>
              <a:t>pays 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a:t>
            </a:r>
            <a:r>
              <a:rPr lang="fr-FR" sz="900" dirty="0" smtClean="0">
                <a:latin typeface="Arial Narrow" pitchFamily="34" charset="0"/>
              </a:rPr>
              <a:t>est </a:t>
            </a:r>
            <a:r>
              <a:rPr lang="fr-FR" sz="900" dirty="0">
                <a:latin typeface="Arial Narrow" pitchFamily="34" charset="0"/>
              </a:rPr>
              <a:t>faite par le poste </a:t>
            </a:r>
            <a:r>
              <a:rPr lang="fr-FR" sz="900" dirty="0" smtClean="0">
                <a:latin typeface="Arial Narrow" pitchFamily="34" charset="0"/>
              </a:rPr>
              <a:t>consulaire.</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Le </a:t>
            </a:r>
            <a:r>
              <a:rPr lang="fr-FR" sz="900" dirty="0">
                <a:latin typeface="Arial Narrow" pitchFamily="34" charset="0"/>
              </a:rPr>
              <a:t>rejet de votre demande après </a:t>
            </a:r>
            <a:r>
              <a:rPr lang="fr-FR" sz="900" dirty="0" smtClean="0">
                <a:latin typeface="Arial Narrow" pitchFamily="34" charset="0"/>
              </a:rPr>
              <a:t>le premier conseil consulaire, </a:t>
            </a:r>
            <a:r>
              <a:rPr lang="fr-FR" sz="900" dirty="0">
                <a:latin typeface="Arial Narrow" pitchFamily="34" charset="0"/>
              </a:rPr>
              <a:t>peut faire </a:t>
            </a:r>
            <a:r>
              <a:rPr lang="fr-FR" sz="900" dirty="0" smtClean="0">
                <a:latin typeface="Arial Narrow" pitchFamily="34" charset="0"/>
              </a:rPr>
              <a:t>l’objet, sur demande, d’une </a:t>
            </a:r>
            <a:r>
              <a:rPr lang="fr-FR" sz="900" dirty="0">
                <a:latin typeface="Arial Narrow" pitchFamily="34" charset="0"/>
              </a:rPr>
              <a:t>révision </a:t>
            </a:r>
            <a:r>
              <a:rPr lang="fr-FR" sz="900" dirty="0" smtClean="0">
                <a:latin typeface="Arial Narrow" pitchFamily="34" charset="0"/>
              </a:rPr>
              <a:t>en second conseil.</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En </a:t>
            </a:r>
            <a:r>
              <a:rPr lang="fr-FR" sz="900" dirty="0">
                <a:latin typeface="Arial Narrow" pitchFamily="34" charset="0"/>
              </a:rPr>
              <a:t>cas de rejet après </a:t>
            </a:r>
            <a:r>
              <a:rPr lang="fr-FR" sz="900" dirty="0" smtClean="0">
                <a:latin typeface="Arial Narrow" pitchFamily="34" charset="0"/>
              </a:rPr>
              <a:t>le deuxième conseil consulaire, </a:t>
            </a:r>
            <a:r>
              <a:rPr lang="fr-FR" sz="900" dirty="0">
                <a:latin typeface="Arial Narrow" pitchFamily="34" charset="0"/>
              </a:rPr>
              <a:t>un recours gracieux peut être présenté </a:t>
            </a:r>
            <a:r>
              <a:rPr lang="fr-FR" sz="900" dirty="0" smtClean="0">
                <a:latin typeface="Arial Narrow" pitchFamily="34" charset="0"/>
              </a:rPr>
              <a:t>par voie écrite, auprès du directeur de </a:t>
            </a:r>
            <a:r>
              <a:rPr lang="fr-FR" sz="900" dirty="0">
                <a:latin typeface="Arial Narrow" pitchFamily="34" charset="0"/>
              </a:rPr>
              <a:t>l’Agence pour l’enseignement français à l’étranger (AEFE) via le poste consulaire</a:t>
            </a:r>
            <a:r>
              <a:rPr lang="fr-FR" sz="900" dirty="0" smtClean="0">
                <a:latin typeface="Arial Narrow" pitchFamily="34" charset="0"/>
              </a:rPr>
              <a:t>.</a:t>
            </a:r>
          </a:p>
          <a:p>
            <a:pPr algn="just" defTabSz="914400"/>
            <a:r>
              <a:rPr lang="fr-FR" sz="900" dirty="0" smtClean="0">
                <a:latin typeface="Arial Narrow" pitchFamily="34" charset="0"/>
              </a:rPr>
              <a:t>Un recours gracieux peut ensuite être contesté auprès du tribunal administratif de Paris dans un délais de 2 mois allongé de 2 mois de distance  supplémentaires.</a:t>
            </a:r>
            <a:endParaRPr lang="fr-FR" sz="900"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a:latin typeface="Arial Narrow" pitchFamily="34" charset="0"/>
              </a:rPr>
              <a:t>Parent d’une famille monoparentale </a:t>
            </a:r>
            <a:r>
              <a:rPr lang="fr-FR" sz="900">
                <a:latin typeface="Arial Narrow" pitchFamily="34" charset="0"/>
              </a:rPr>
              <a:t>= </a:t>
            </a:r>
            <a:r>
              <a:rPr lang="fr-FR" sz="900" smtClean="0">
                <a:latin typeface="Arial Narrow" pitchFamily="34" charset="0"/>
              </a:rPr>
              <a:t>2</a:t>
            </a: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447098"/>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r>
              <a:rPr lang="fr-FR" sz="900" b="1" dirty="0" smtClean="0">
                <a:solidFill>
                  <a:schemeClr val="hlink"/>
                </a:solidFill>
                <a:latin typeface="Arial Narrow" pitchFamily="34" charset="0"/>
              </a:rPr>
              <a:t>: </a:t>
            </a:r>
          </a:p>
          <a:p>
            <a:pPr algn="just" defTabSz="914400">
              <a:tabLst>
                <a:tab pos="85725" algn="l"/>
              </a:tabLst>
            </a:pPr>
            <a:r>
              <a:rPr lang="fr-FR" sz="900" dirty="0" smtClean="0">
                <a:latin typeface="Arial Narrow" pitchFamily="34" charset="0"/>
              </a:rPr>
              <a:t>Si  </a:t>
            </a:r>
            <a:r>
              <a:rPr lang="fr-FR" sz="900" dirty="0">
                <a:latin typeface="Arial Narrow" pitchFamily="34" charset="0"/>
              </a:rPr>
              <a:t>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smtClean="0">
                <a:solidFill>
                  <a:srgbClr val="FF0000"/>
                </a:solidFill>
                <a:latin typeface="Arial Narrow" pitchFamily="34" charset="0"/>
              </a:rPr>
              <a:t>23 </a:t>
            </a:r>
            <a:r>
              <a:rPr lang="fr-FR" sz="900" b="1" u="sng" dirty="0">
                <a:solidFill>
                  <a:srgbClr val="FF0000"/>
                </a:solidFill>
                <a:latin typeface="Arial Narrow" pitchFamily="34" charset="0"/>
              </a:rPr>
              <a:t>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b="1" dirty="0" smtClean="0">
                <a:solidFill>
                  <a:srgbClr val="FF0000"/>
                </a:solidFill>
                <a:latin typeface="Arial Narrow" pitchFamily="34" charset="0"/>
              </a:rPr>
              <a:t>,</a:t>
            </a:r>
            <a:r>
              <a:rPr lang="fr-FR" sz="900" dirty="0" smtClean="0">
                <a:latin typeface="Arial Narrow" pitchFamily="34" charset="0"/>
              </a:rPr>
              <a:t> </a:t>
            </a:r>
            <a:r>
              <a:rPr lang="fr-FR" sz="900" dirty="0">
                <a:latin typeface="Arial Narrow" pitchFamily="34" charset="0"/>
              </a:rPr>
              <a:t>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a:t>
            </a:r>
            <a:r>
              <a:rPr lang="fr-FR" sz="900" u="sng" dirty="0">
                <a:latin typeface="Arial Narrow" pitchFamily="34" charset="0"/>
              </a:rPr>
              <a:t> </a:t>
            </a:r>
            <a:r>
              <a:rPr lang="fr-FR" sz="900" b="1" u="sng" dirty="0" smtClean="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a:t>
            </a:r>
            <a:r>
              <a:rPr lang="fr-FR" sz="1100" b="1" dirty="0" smtClean="0">
                <a:solidFill>
                  <a:srgbClr val="FF0000"/>
                </a:solidFill>
                <a:latin typeface="Arial Narrow" pitchFamily="34" charset="0"/>
              </a:rPr>
              <a:t>23000 </a:t>
            </a:r>
            <a:r>
              <a:rPr lang="fr-FR" sz="1100" b="1" dirty="0">
                <a:solidFill>
                  <a:srgbClr val="FF0000"/>
                </a:solidFill>
                <a:latin typeface="Arial Narrow" pitchFamily="34" charset="0"/>
              </a:rPr>
              <a:t>–3000)]}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DE </a:t>
            </a:r>
            <a:r>
              <a:rPr lang="fr-FR" sz="1000" b="1" dirty="0">
                <a:solidFill>
                  <a:schemeClr val="bg1"/>
                </a:solidFill>
                <a:latin typeface="Arial Narrow" pitchFamily="34" charset="0"/>
              </a:rPr>
              <a:t> </a:t>
            </a:r>
            <a:r>
              <a:rPr lang="fr-FR" sz="1000" b="1" dirty="0" smtClean="0">
                <a:solidFill>
                  <a:schemeClr val="bg1"/>
                </a:solidFill>
                <a:latin typeface="Arial Narrow" pitchFamily="34" charset="0"/>
              </a:rPr>
              <a:t>L’EUROPE ET DES </a:t>
            </a:r>
            <a:r>
              <a:rPr lang="fr-FR" sz="1000" b="1" dirty="0">
                <a:solidFill>
                  <a:schemeClr val="bg1"/>
                </a:solidFill>
                <a:latin typeface="Arial Narrow" pitchFamily="34" charset="0"/>
              </a:rPr>
              <a:t>AFFAIRES </a:t>
            </a:r>
            <a:r>
              <a:rPr lang="fr-FR" sz="1000" b="1" dirty="0" smtClean="0">
                <a:solidFill>
                  <a:schemeClr val="bg1"/>
                </a:solidFill>
                <a:latin typeface="Arial Narrow" pitchFamily="34" charset="0"/>
              </a:rPr>
              <a:t>ÉTRANGÈRES </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a:t>POSTE COMPETENT</a:t>
            </a: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dirty="0"/>
              <a:t>CONTACT BOURSES SCOLAIRES</a:t>
            </a:r>
            <a:endParaRPr lang="fr-FR" dirty="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a:t>Année Scolaire </a:t>
            </a:r>
            <a:r>
              <a:rPr lang="fr-FR" sz="600" dirty="0" smtClean="0"/>
              <a:t>2022/2023</a:t>
            </a:r>
          </a:p>
          <a:p>
            <a:pPr indent="9525" algn="ctr"/>
            <a:endParaRPr lang="fr-FR" sz="600" dirty="0"/>
          </a:p>
          <a:p>
            <a:pPr marL="188913" lvl="1" indent="1588" algn="ct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
        <p:nvSpPr>
          <p:cNvPr id="22" name="Text Box 48"/>
          <p:cNvSpPr txBox="1">
            <a:spLocks noChangeArrowheads="1"/>
          </p:cNvSpPr>
          <p:nvPr/>
        </p:nvSpPr>
        <p:spPr bwMode="auto">
          <a:xfrm>
            <a:off x="8226425" y="2850931"/>
            <a:ext cx="1871663" cy="616962"/>
          </a:xfrm>
          <a:prstGeom prst="rect">
            <a:avLst/>
          </a:prstGeom>
          <a:solidFill>
            <a:srgbClr val="FFFFFF"/>
          </a:solidFill>
          <a:ln w="9525">
            <a:noFill/>
            <a:miter lim="800000"/>
            <a:headEnd/>
            <a:tailEnd/>
          </a:ln>
        </p:spPr>
        <p:txBody>
          <a:bodyPr/>
          <a:lstStyle/>
          <a:p>
            <a:pPr algn="ctr"/>
            <a:r>
              <a:rPr lang="fr-FR" sz="800" b="1" dirty="0" smtClean="0">
                <a:latin typeface="Times New Roman" panose="02020603050405020304" pitchFamily="18" charset="0"/>
                <a:cs typeface="Times New Roman" panose="02020603050405020304" pitchFamily="18" charset="0"/>
              </a:rPr>
              <a:t>AMBASSADE </a:t>
            </a:r>
            <a:r>
              <a:rPr lang="fr-FR" sz="800" b="1" dirty="0">
                <a:latin typeface="Times New Roman" panose="02020603050405020304" pitchFamily="18" charset="0"/>
                <a:cs typeface="Times New Roman" panose="02020603050405020304" pitchFamily="18" charset="0"/>
              </a:rPr>
              <a:t>DE FRANCE EN POLOGNE</a:t>
            </a:r>
          </a:p>
          <a:p>
            <a:pPr algn="ctr"/>
            <a:r>
              <a:rPr lang="fr-FR" sz="800" b="1" dirty="0">
                <a:latin typeface="Times New Roman" panose="02020603050405020304" pitchFamily="18" charset="0"/>
                <a:cs typeface="Times New Roman" panose="02020603050405020304" pitchFamily="18" charset="0"/>
              </a:rPr>
              <a:t>SECTION CONSULAIRE</a:t>
            </a:r>
          </a:p>
          <a:p>
            <a:pPr algn="ctr"/>
            <a:r>
              <a:rPr lang="fr-FR" sz="800" b="1" dirty="0">
                <a:latin typeface="Times New Roman" panose="02020603050405020304" pitchFamily="18" charset="0"/>
                <a:cs typeface="Times New Roman" panose="02020603050405020304" pitchFamily="18" charset="0"/>
              </a:rPr>
              <a:t>PIEKNA 1,        00-477 VARSOVIE</a:t>
            </a:r>
          </a:p>
          <a:p>
            <a:pPr algn="ctr"/>
            <a:endParaRPr lang="fr-FR" dirty="0"/>
          </a:p>
        </p:txBody>
      </p:sp>
      <p:sp>
        <p:nvSpPr>
          <p:cNvPr id="23" name="Text Box 49"/>
          <p:cNvSpPr txBox="1">
            <a:spLocks noChangeArrowheads="1"/>
          </p:cNvSpPr>
          <p:nvPr/>
        </p:nvSpPr>
        <p:spPr bwMode="auto">
          <a:xfrm>
            <a:off x="8226425" y="4069506"/>
            <a:ext cx="1871664" cy="360461"/>
          </a:xfrm>
          <a:prstGeom prst="rect">
            <a:avLst/>
          </a:prstGeom>
          <a:solidFill>
            <a:srgbClr val="FFFFFF"/>
          </a:solidFill>
          <a:ln w="9525">
            <a:noFill/>
            <a:miter lim="800000"/>
            <a:headEnd/>
            <a:tailEnd/>
          </a:ln>
        </p:spPr>
        <p:txBody>
          <a:bodyPr/>
          <a:lstStyle/>
          <a:p>
            <a:pPr marL="342900" indent="-342900" algn="ctr"/>
            <a:r>
              <a:rPr lang="fr-FR" sz="800" b="1" dirty="0">
                <a:latin typeface="Times New Roman" panose="02020603050405020304" pitchFamily="18" charset="0"/>
                <a:cs typeface="Times New Roman" panose="02020603050405020304" pitchFamily="18" charset="0"/>
              </a:rPr>
              <a:t>CONTACT :</a:t>
            </a:r>
          </a:p>
          <a:p>
            <a:pPr marL="342900" indent="-342900" algn="ctr"/>
            <a:r>
              <a:rPr lang="fr-FR" sz="800" b="1" dirty="0" smtClean="0">
                <a:latin typeface="Times New Roman" panose="02020603050405020304" pitchFamily="18" charset="0"/>
                <a:cs typeface="Times New Roman" panose="02020603050405020304" pitchFamily="18" charset="0"/>
              </a:rPr>
              <a:t>+</a:t>
            </a:r>
            <a:r>
              <a:rPr lang="fr-FR" sz="800" b="1" dirty="0">
                <a:latin typeface="Times New Roman" panose="02020603050405020304" pitchFamily="18" charset="0"/>
                <a:cs typeface="Times New Roman" panose="02020603050405020304" pitchFamily="18" charset="0"/>
              </a:rPr>
              <a:t>48 225.29.30.55</a:t>
            </a:r>
          </a:p>
        </p:txBody>
      </p:sp>
      <p:sp>
        <p:nvSpPr>
          <p:cNvPr id="24" name="Text Box 49"/>
          <p:cNvSpPr txBox="1">
            <a:spLocks noChangeArrowheads="1"/>
          </p:cNvSpPr>
          <p:nvPr/>
        </p:nvSpPr>
        <p:spPr bwMode="auto">
          <a:xfrm>
            <a:off x="8226425" y="4531685"/>
            <a:ext cx="1871663" cy="1296144"/>
          </a:xfrm>
          <a:prstGeom prst="rect">
            <a:avLst/>
          </a:prstGeom>
          <a:solidFill>
            <a:srgbClr val="FFFFFF"/>
          </a:solidFill>
          <a:ln w="9525">
            <a:noFill/>
            <a:miter lim="800000"/>
            <a:headEnd/>
            <a:tailEnd/>
          </a:ln>
        </p:spPr>
        <p:txBody>
          <a:bodyPr/>
          <a:lstStyle/>
          <a:p>
            <a:pPr algn="ctr"/>
            <a:r>
              <a:rPr lang="fr-FR" sz="1400" b="1" u="sng" dirty="0">
                <a:solidFill>
                  <a:srgbClr val="FF0000"/>
                </a:solidFill>
                <a:latin typeface="Times New Roman" panose="02020603050405020304" pitchFamily="18" charset="0"/>
                <a:cs typeface="Times New Roman" panose="02020603050405020304" pitchFamily="18" charset="0"/>
              </a:rPr>
              <a:t>DATE LIMITE DE DEPOT DES DOSSIERS : </a:t>
            </a:r>
          </a:p>
          <a:p>
            <a:pPr algn="ctr"/>
            <a:r>
              <a:rPr lang="fr-FR" sz="1400" b="1" u="sng" dirty="0" smtClean="0">
                <a:solidFill>
                  <a:srgbClr val="FF0000"/>
                </a:solidFill>
                <a:latin typeface="Times New Roman" panose="02020603050405020304" pitchFamily="18" charset="0"/>
                <a:cs typeface="Times New Roman" panose="02020603050405020304" pitchFamily="18" charset="0"/>
              </a:rPr>
              <a:t>23 septembre 2022 à </a:t>
            </a:r>
            <a:r>
              <a:rPr lang="fr-FR" sz="1400" b="1" u="sng" dirty="0" smtClean="0">
                <a:solidFill>
                  <a:srgbClr val="FF0000"/>
                </a:solidFill>
                <a:latin typeface="Times New Roman" panose="02020603050405020304" pitchFamily="18" charset="0"/>
                <a:cs typeface="Times New Roman" panose="02020603050405020304" pitchFamily="18" charset="0"/>
              </a:rPr>
              <a:t>midi</a:t>
            </a:r>
          </a:p>
          <a:p>
            <a:pPr marL="0" lvl="1" indent="0" algn="ctr"/>
            <a:r>
              <a:rPr lang="fr-FR" sz="1000" b="1" dirty="0" smtClean="0">
                <a:latin typeface="Times New Roman" panose="02020603050405020304" pitchFamily="18" charset="0"/>
                <a:cs typeface="Times New Roman" panose="02020603050405020304" pitchFamily="18" charset="0"/>
              </a:rPr>
              <a:t>(</a:t>
            </a:r>
            <a:r>
              <a:rPr lang="fr-FR" sz="1000" b="1" u="sng" dirty="0">
                <a:latin typeface="Times New Roman" panose="02020603050405020304" pitchFamily="18" charset="0"/>
                <a:cs typeface="Times New Roman" panose="02020603050405020304" pitchFamily="18" charset="0"/>
              </a:rPr>
              <a:t>sur rendez-vous</a:t>
            </a:r>
            <a:r>
              <a:rPr lang="fr-FR" sz="1000" b="1" dirty="0">
                <a:latin typeface="Times New Roman" panose="02020603050405020304" pitchFamily="18" charset="0"/>
                <a:cs typeface="Times New Roman" panose="02020603050405020304" pitchFamily="18" charset="0"/>
              </a:rPr>
              <a:t>)</a:t>
            </a:r>
            <a:r>
              <a:rPr lang="fr-FR" sz="800" b="1" dirty="0"/>
              <a:t> </a:t>
            </a:r>
            <a:endParaRPr lang="fr-FR" sz="800" b="1" dirty="0" smtClean="0"/>
          </a:p>
          <a:p>
            <a:pPr marL="0" lvl="1" indent="0" algn="ctr"/>
            <a:endParaRPr lang="fr-FR" sz="800" b="1" dirty="0"/>
          </a:p>
          <a:p>
            <a:pPr marL="188913" lvl="1" indent="1588" algn="ctr"/>
            <a:endParaRPr lang="fr-FR" sz="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872</TotalTime>
  <Words>739</Words>
  <Application>Microsoft Office PowerPoint</Application>
  <PresentationFormat>Personnalisé</PresentationFormat>
  <Paragraphs>229</Paragraphs>
  <Slides>2</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Arial Black</vt:lpstr>
      <vt:lpstr>Arial Narrow</vt:lpstr>
      <vt:lpstr>Calibri</vt:lpstr>
      <vt:lpstr>Times New Roman</vt:lpstr>
      <vt:lpstr>Wingdings</vt:lpstr>
      <vt:lpstr>Thème Office</vt:lpstr>
      <vt:lpstr>Présentation PowerPoint</vt:lpstr>
      <vt:lpstr>Présentation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ROUSSEAU Ludovic</cp:lastModifiedBy>
  <cp:revision>91</cp:revision>
  <cp:lastPrinted>2021-01-15T14:25:42Z</cp:lastPrinted>
  <dcterms:created xsi:type="dcterms:W3CDTF">2012-12-06T20:40:38Z</dcterms:created>
  <dcterms:modified xsi:type="dcterms:W3CDTF">2022-07-22T08:39:06Z</dcterms:modified>
</cp:coreProperties>
</file>